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5" r:id="rId3"/>
    <p:sldId id="278" r:id="rId4"/>
    <p:sldId id="257" r:id="rId5"/>
    <p:sldId id="259" r:id="rId6"/>
    <p:sldId id="260" r:id="rId7"/>
    <p:sldId id="261" r:id="rId8"/>
    <p:sldId id="266" r:id="rId9"/>
    <p:sldId id="265" r:id="rId10"/>
    <p:sldId id="269" r:id="rId11"/>
    <p:sldId id="271" r:id="rId12"/>
    <p:sldId id="272" r:id="rId13"/>
    <p:sldId id="273" r:id="rId14"/>
    <p:sldId id="268" r:id="rId15"/>
    <p:sldId id="263" r:id="rId16"/>
    <p:sldId id="264" r:id="rId17"/>
    <p:sldId id="262" r:id="rId18"/>
    <p:sldId id="277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648" y="10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09E5EB2C-E1C2-4F9C-95F0-D4E8D1FFF5E1}" type="datetimeFigureOut">
              <a:rPr lang="zh-TW" altLang="en-US" smtClean="0"/>
              <a:t>2021/1/10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7FB73422-B27B-4D2D-9C98-DCC09E80C7F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804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EB2C-E1C2-4F9C-95F0-D4E8D1FFF5E1}" type="datetimeFigureOut">
              <a:rPr lang="zh-TW" altLang="en-US" smtClean="0"/>
              <a:t>2021/1/10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3422-B27B-4D2D-9C98-DCC09E80C7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1601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EB2C-E1C2-4F9C-95F0-D4E8D1FFF5E1}" type="datetimeFigureOut">
              <a:rPr lang="zh-TW" altLang="en-US" smtClean="0"/>
              <a:t>2021/1/10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3422-B27B-4D2D-9C98-DCC09E80C7F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009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EB2C-E1C2-4F9C-95F0-D4E8D1FFF5E1}" type="datetimeFigureOut">
              <a:rPr lang="zh-TW" altLang="en-US" smtClean="0"/>
              <a:t>2021/1/10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3422-B27B-4D2D-9C98-DCC09E80C7F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9716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EB2C-E1C2-4F9C-95F0-D4E8D1FFF5E1}" type="datetimeFigureOut">
              <a:rPr lang="zh-TW" altLang="en-US" smtClean="0"/>
              <a:t>2021/1/10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3422-B27B-4D2D-9C98-DCC09E80C7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82196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EB2C-E1C2-4F9C-95F0-D4E8D1FFF5E1}" type="datetimeFigureOut">
              <a:rPr lang="zh-TW" altLang="en-US" smtClean="0"/>
              <a:t>2021/1/10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3422-B27B-4D2D-9C98-DCC09E80C7F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8277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EB2C-E1C2-4F9C-95F0-D4E8D1FFF5E1}" type="datetimeFigureOut">
              <a:rPr lang="zh-TW" altLang="en-US" smtClean="0"/>
              <a:t>2021/1/10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3422-B27B-4D2D-9C98-DCC09E80C7F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6363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EB2C-E1C2-4F9C-95F0-D4E8D1FFF5E1}" type="datetimeFigureOut">
              <a:rPr lang="zh-TW" altLang="en-US" smtClean="0"/>
              <a:t>2021/1/10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3422-B27B-4D2D-9C98-DCC09E80C7F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67764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EB2C-E1C2-4F9C-95F0-D4E8D1FFF5E1}" type="datetimeFigureOut">
              <a:rPr lang="zh-TW" altLang="en-US" smtClean="0"/>
              <a:t>2021/1/10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3422-B27B-4D2D-9C98-DCC09E80C7F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843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EB2C-E1C2-4F9C-95F0-D4E8D1FFF5E1}" type="datetimeFigureOut">
              <a:rPr lang="zh-TW" altLang="en-US" smtClean="0"/>
              <a:t>2021/1/10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3422-B27B-4D2D-9C98-DCC09E80C7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3806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EB2C-E1C2-4F9C-95F0-D4E8D1FFF5E1}" type="datetimeFigureOut">
              <a:rPr lang="zh-TW" altLang="en-US" smtClean="0"/>
              <a:t>2021/1/10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3422-B27B-4D2D-9C98-DCC09E80C7F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9693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EB2C-E1C2-4F9C-95F0-D4E8D1FFF5E1}" type="datetimeFigureOut">
              <a:rPr lang="zh-TW" altLang="en-US" smtClean="0"/>
              <a:t>2021/1/10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3422-B27B-4D2D-9C98-DCC09E80C7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9492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EB2C-E1C2-4F9C-95F0-D4E8D1FFF5E1}" type="datetimeFigureOut">
              <a:rPr lang="zh-TW" altLang="en-US" smtClean="0"/>
              <a:t>2021/1/10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3422-B27B-4D2D-9C98-DCC09E80C7F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182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EB2C-E1C2-4F9C-95F0-D4E8D1FFF5E1}" type="datetimeFigureOut">
              <a:rPr lang="zh-TW" altLang="en-US" smtClean="0"/>
              <a:t>2021/1/10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3422-B27B-4D2D-9C98-DCC09E80C7F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794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EB2C-E1C2-4F9C-95F0-D4E8D1FFF5E1}" type="datetimeFigureOut">
              <a:rPr lang="zh-TW" altLang="en-US" smtClean="0"/>
              <a:t>2021/1/10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3422-B27B-4D2D-9C98-DCC09E80C7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7366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EB2C-E1C2-4F9C-95F0-D4E8D1FFF5E1}" type="datetimeFigureOut">
              <a:rPr lang="zh-TW" altLang="en-US" smtClean="0"/>
              <a:t>2021/1/10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3422-B27B-4D2D-9C98-DCC09E80C7F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043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EB2C-E1C2-4F9C-95F0-D4E8D1FFF5E1}" type="datetimeFigureOut">
              <a:rPr lang="zh-TW" altLang="en-US" smtClean="0"/>
              <a:t>2021/1/10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3422-B27B-4D2D-9C98-DCC09E80C7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6163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9E5EB2C-E1C2-4F9C-95F0-D4E8D1FFF5E1}" type="datetimeFigureOut">
              <a:rPr lang="zh-TW" altLang="en-US" smtClean="0"/>
              <a:t>2021/1/10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FB73422-B27B-4D2D-9C98-DCC09E80C7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843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waitingfy.com/archives/951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slitherin-solving-the-classic-game-of-snake-with-ai-part-2-general-purpose-random-monte-25dc0dd4c4cf" TargetMode="External"/><Relationship Id="rId2" Type="http://schemas.openxmlformats.org/officeDocument/2006/relationships/hyperlink" Target="https://towardsdatascience.com/slitherin-solving-the-classic-game-of-snake-with-ai-part-1-domain-specific-solvers-d1f5a5ccd63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 smtClean="0">
                <a:latin typeface="+mj-ea"/>
              </a:rPr>
              <a:t>期末專題報告</a:t>
            </a:r>
            <a:r>
              <a:rPr lang="en-US" altLang="zh-TW" b="1" dirty="0" smtClean="0">
                <a:latin typeface="+mj-ea"/>
              </a:rPr>
              <a:t/>
            </a:r>
            <a:br>
              <a:rPr lang="en-US" altLang="zh-TW" b="1" dirty="0" smtClean="0">
                <a:latin typeface="+mj-ea"/>
              </a:rPr>
            </a:br>
            <a:r>
              <a:rPr lang="zh-TW" altLang="en-US" sz="3600" b="1" dirty="0" smtClean="0">
                <a:latin typeface="+mj-ea"/>
              </a:rPr>
              <a:t>題目</a:t>
            </a:r>
            <a:r>
              <a:rPr lang="en-US" altLang="zh-TW" sz="3600" b="1" dirty="0" smtClean="0">
                <a:latin typeface="+mj-ea"/>
              </a:rPr>
              <a:t>:</a:t>
            </a:r>
            <a:r>
              <a:rPr lang="zh-TW" altLang="en-US" sz="3600" b="1" dirty="0" smtClean="0">
                <a:latin typeface="+mj-ea"/>
              </a:rPr>
              <a:t>貪吃蛇遊戲及其</a:t>
            </a:r>
            <a:r>
              <a:rPr lang="en-US" altLang="zh-TW" sz="3600" b="1" dirty="0" smtClean="0">
                <a:latin typeface="+mj-ea"/>
              </a:rPr>
              <a:t>Ai</a:t>
            </a:r>
            <a:r>
              <a:rPr lang="zh-TW" altLang="en-US" sz="3600" b="1" dirty="0" smtClean="0">
                <a:latin typeface="+mj-ea"/>
              </a:rPr>
              <a:t>演算法</a:t>
            </a:r>
            <a:endParaRPr lang="zh-TW" altLang="en-US" b="1" dirty="0">
              <a:latin typeface="+mj-ea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b="1" dirty="0" smtClean="0">
                <a:latin typeface="+mj-ea"/>
                <a:ea typeface="+mj-ea"/>
              </a:rPr>
              <a:t>第四組 </a:t>
            </a:r>
            <a:endParaRPr lang="en-US" altLang="zh-TW" b="1" dirty="0" smtClean="0">
              <a:latin typeface="+mj-ea"/>
              <a:ea typeface="+mj-ea"/>
            </a:endParaRPr>
          </a:p>
          <a:p>
            <a:r>
              <a:rPr lang="en-US" altLang="zh-TW" b="1" dirty="0" smtClean="0">
                <a:latin typeface="+mj-ea"/>
                <a:ea typeface="+mj-ea"/>
              </a:rPr>
              <a:t>0651051</a:t>
            </a:r>
            <a:r>
              <a:rPr lang="zh-TW" altLang="en-US" b="1" dirty="0" smtClean="0">
                <a:latin typeface="+mj-ea"/>
                <a:ea typeface="+mj-ea"/>
              </a:rPr>
              <a:t> 鍾秉榮</a:t>
            </a:r>
            <a:endParaRPr lang="en-US" altLang="zh-TW" b="1" dirty="0" smtClean="0">
              <a:latin typeface="+mj-ea"/>
              <a:ea typeface="+mj-ea"/>
            </a:endParaRPr>
          </a:p>
          <a:p>
            <a:r>
              <a:rPr lang="en-US" altLang="zh-TW" b="1" dirty="0" smtClean="0">
                <a:latin typeface="+mj-ea"/>
                <a:ea typeface="+mj-ea"/>
              </a:rPr>
              <a:t>0651039</a:t>
            </a:r>
            <a:r>
              <a:rPr lang="zh-TW" altLang="en-US" b="1" dirty="0" smtClean="0">
                <a:latin typeface="+mj-ea"/>
                <a:ea typeface="+mj-ea"/>
              </a:rPr>
              <a:t> 鄭翔鴻</a:t>
            </a:r>
            <a:endParaRPr lang="en-US" altLang="zh-TW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1363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662854" y="3003848"/>
            <a:ext cx="3127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 smtClean="0">
                <a:latin typeface="+mj-ea"/>
                <a:ea typeface="+mj-ea"/>
              </a:rPr>
              <a:t>實作細節</a:t>
            </a:r>
            <a:endParaRPr lang="zh-TW" altLang="en-US" sz="5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28946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程式介紹</a:t>
            </a:r>
            <a:endParaRPr lang="zh-TW" altLang="en-US" b="1" dirty="0"/>
          </a:p>
        </p:txBody>
      </p:sp>
      <p:grpSp>
        <p:nvGrpSpPr>
          <p:cNvPr id="14" name="群組 13"/>
          <p:cNvGrpSpPr/>
          <p:nvPr/>
        </p:nvGrpSpPr>
        <p:grpSpPr>
          <a:xfrm>
            <a:off x="4333142" y="2602522"/>
            <a:ext cx="3525715" cy="3455377"/>
            <a:chOff x="2001715" y="3100754"/>
            <a:chExt cx="2464777" cy="2590800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9598" y="3100754"/>
              <a:ext cx="2305050" cy="25908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4141176" y="3692769"/>
              <a:ext cx="325316" cy="16705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2006844" y="3692768"/>
              <a:ext cx="1659548" cy="160899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403230" y="4038600"/>
              <a:ext cx="313593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961606" y="4413736"/>
              <a:ext cx="317924" cy="3165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2001715" y="3324956"/>
              <a:ext cx="2253762" cy="27109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13" name="直線單箭頭接點 12"/>
          <p:cNvCxnSpPr>
            <a:stCxn id="11" idx="1"/>
          </p:cNvCxnSpPr>
          <p:nvPr/>
        </p:nvCxnSpPr>
        <p:spPr>
          <a:xfrm flipH="1">
            <a:off x="2778369" y="3082326"/>
            <a:ext cx="1554773" cy="7071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7" idx="3"/>
          </p:cNvCxnSpPr>
          <p:nvPr/>
        </p:nvCxnSpPr>
        <p:spPr>
          <a:xfrm>
            <a:off x="7858857" y="3503500"/>
            <a:ext cx="1443405" cy="8267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H="1">
            <a:off x="2799329" y="4000080"/>
            <a:ext cx="1554773" cy="7071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stCxn id="9" idx="1"/>
          </p:cNvCxnSpPr>
          <p:nvPr/>
        </p:nvCxnSpPr>
        <p:spPr>
          <a:xfrm flipH="1">
            <a:off x="2883943" y="4056595"/>
            <a:ext cx="2023542" cy="17537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6160979" y="4564736"/>
            <a:ext cx="3299544" cy="11726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9305678" y="4160933"/>
            <a:ext cx="1443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遊戲速度</a:t>
            </a:r>
            <a:endParaRPr lang="en-US" altLang="zh-TW" sz="1600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數值越小越</a:t>
            </a:r>
            <a:r>
              <a:rPr lang="zh-TW" altLang="en-US" sz="1600" dirty="0">
                <a:solidFill>
                  <a:srgbClr val="FF0000"/>
                </a:solidFill>
                <a:latin typeface="+mj-ea"/>
                <a:ea typeface="+mj-ea"/>
              </a:rPr>
              <a:t>快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1005996" y="4502335"/>
            <a:ext cx="22640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遊戲畫面</a:t>
            </a:r>
            <a:endParaRPr lang="en-US" altLang="zh-TW" sz="1600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綠色的是蛇的身體，越深越接近尾巴</a:t>
            </a:r>
            <a:endParaRPr lang="zh-TW" altLang="en-US" sz="16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2240013" y="5697596"/>
            <a:ext cx="643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食物</a:t>
            </a:r>
            <a:endParaRPr lang="zh-TW" altLang="en-US" sz="16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1484083" y="3757219"/>
            <a:ext cx="14430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遊戲控制條</a:t>
            </a:r>
            <a:endParaRPr lang="zh-TW" altLang="en-US" sz="16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9460523" y="5579793"/>
            <a:ext cx="14430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貪吃蛇的頭</a:t>
            </a:r>
            <a:endParaRPr lang="zh-TW" altLang="en-US" sz="16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52252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找尾巴以及找食物的演算法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TW" altLang="en-US" dirty="0" smtClean="0">
                <a:latin typeface="+mj-ea"/>
                <a:ea typeface="+mj-ea"/>
              </a:rPr>
              <a:t>這兩個問題都是基於</a:t>
            </a:r>
            <a:r>
              <a:rPr lang="en-US" altLang="zh-TW" dirty="0" smtClean="0">
                <a:latin typeface="+mj-ea"/>
                <a:ea typeface="+mj-ea"/>
              </a:rPr>
              <a:t>A</a:t>
            </a:r>
            <a:r>
              <a:rPr lang="zh-TW" altLang="en-US" dirty="0" smtClean="0">
                <a:latin typeface="+mj-ea"/>
                <a:ea typeface="+mj-ea"/>
              </a:rPr>
              <a:t>*演算法底子下去做改寫，以下列出與</a:t>
            </a:r>
            <a:r>
              <a:rPr lang="en-US" altLang="zh-TW" dirty="0" smtClean="0">
                <a:latin typeface="+mj-ea"/>
                <a:ea typeface="+mj-ea"/>
              </a:rPr>
              <a:t>A</a:t>
            </a:r>
            <a:r>
              <a:rPr lang="zh-TW" altLang="en-US" dirty="0" smtClean="0">
                <a:latin typeface="+mj-ea"/>
                <a:ea typeface="+mj-ea"/>
              </a:rPr>
              <a:t>*有所差異的地方。</a:t>
            </a:r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en-US" dirty="0" smtClean="0">
                <a:latin typeface="+mj-ea"/>
                <a:ea typeface="+mj-ea"/>
              </a:rPr>
              <a:t>評估含式</a:t>
            </a:r>
            <a:r>
              <a:rPr lang="en-US" altLang="zh-TW" dirty="0" smtClean="0">
                <a:latin typeface="+mj-ea"/>
                <a:ea typeface="+mj-ea"/>
              </a:rPr>
              <a:t>f(n)=h(n)</a:t>
            </a:r>
          </a:p>
          <a:p>
            <a:pPr lvl="1"/>
            <a:r>
              <a:rPr lang="zh-TW" altLang="en-US" dirty="0" smtClean="0">
                <a:latin typeface="+mj-ea"/>
                <a:ea typeface="+mj-ea"/>
              </a:rPr>
              <a:t>由於在此問題中很常會有許多組距離一樣的解，用這個方法評估含式雖然不見得是最優解，但如果用原本</a:t>
            </a:r>
            <a:r>
              <a:rPr lang="en-US" altLang="zh-TW" dirty="0" smtClean="0">
                <a:latin typeface="+mj-ea"/>
                <a:ea typeface="+mj-ea"/>
              </a:rPr>
              <a:t>f(n)=g(n)+h(n)</a:t>
            </a:r>
            <a:r>
              <a:rPr lang="zh-TW" altLang="en-US" dirty="0" smtClean="0">
                <a:latin typeface="+mj-ea"/>
                <a:ea typeface="+mj-ea"/>
              </a:rPr>
              <a:t>的話花費太多的時間。</a:t>
            </a:r>
            <a:endParaRPr lang="en-US" altLang="zh-TW" dirty="0">
              <a:latin typeface="+mj-ea"/>
              <a:ea typeface="+mj-ea"/>
            </a:endParaRPr>
          </a:p>
          <a:p>
            <a:r>
              <a:rPr lang="zh-TW" altLang="en-US" dirty="0" smtClean="0">
                <a:latin typeface="+mj-ea"/>
                <a:ea typeface="+mj-ea"/>
              </a:rPr>
              <a:t>找食物的路徑是可以重複走的</a:t>
            </a:r>
            <a:endParaRPr lang="en-US" altLang="zh-TW" dirty="0" smtClean="0">
              <a:latin typeface="+mj-ea"/>
              <a:ea typeface="+mj-ea"/>
            </a:endParaRPr>
          </a:p>
          <a:p>
            <a:pPr lvl="1"/>
            <a:r>
              <a:rPr lang="zh-TW" altLang="en-US" dirty="0" smtClean="0">
                <a:latin typeface="+mj-ea"/>
                <a:ea typeface="+mj-ea"/>
              </a:rPr>
              <a:t>在一般的狀況下我們透過</a:t>
            </a:r>
            <a:r>
              <a:rPr lang="en-US" altLang="zh-TW" dirty="0" smtClean="0">
                <a:latin typeface="+mj-ea"/>
                <a:ea typeface="+mj-ea"/>
              </a:rPr>
              <a:t>A</a:t>
            </a:r>
            <a:r>
              <a:rPr lang="zh-TW" altLang="en-US" dirty="0" smtClean="0">
                <a:latin typeface="+mj-ea"/>
                <a:ea typeface="+mj-ea"/>
              </a:rPr>
              <a:t>*尋找路徑時，往往不會對已經走過的節點進行搜索，因為很容易會發生無窮迴圈，但貪吃蛇由於障礙物會不斷變動，每一該節點周遭都有可能會有變化，甚至要重複走過已經走過的路徑才能吃到食物，所以是允許走重複的節點的，但為了避免無窮迴圈，有設定搜尋上限次數，當到達次數時便開始漫遊。</a:t>
            </a:r>
            <a:endParaRPr lang="en-US" altLang="zh-TW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19738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漫遊的演算法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+mj-ea"/>
                <a:ea typeface="+mj-ea"/>
              </a:rPr>
              <a:t>當找不到可行解或超過搜尋次數上限時，會進入漫遊模式，漫遊模式符合以下幾種規則</a:t>
            </a:r>
            <a:endParaRPr lang="en-US" altLang="zh-TW" dirty="0" smtClean="0">
              <a:latin typeface="+mj-ea"/>
              <a:ea typeface="+mj-ea"/>
            </a:endParaRPr>
          </a:p>
          <a:p>
            <a:pPr lvl="1"/>
            <a:r>
              <a:rPr lang="en-US" altLang="zh-TW" dirty="0" smtClean="0">
                <a:latin typeface="+mj-ea"/>
                <a:ea typeface="+mj-ea"/>
              </a:rPr>
              <a:t>1.</a:t>
            </a:r>
            <a:r>
              <a:rPr lang="zh-TW" altLang="en-US" dirty="0" smtClean="0">
                <a:latin typeface="+mj-ea"/>
                <a:ea typeface="+mj-ea"/>
              </a:rPr>
              <a:t>一次只走一步</a:t>
            </a:r>
            <a:endParaRPr lang="en-US" altLang="zh-TW" dirty="0" smtClean="0">
              <a:latin typeface="+mj-ea"/>
              <a:ea typeface="+mj-ea"/>
            </a:endParaRPr>
          </a:p>
          <a:p>
            <a:pPr lvl="1"/>
            <a:r>
              <a:rPr lang="en-US" altLang="zh-TW" dirty="0" smtClean="0">
                <a:latin typeface="+mj-ea"/>
                <a:ea typeface="+mj-ea"/>
              </a:rPr>
              <a:t>2.</a:t>
            </a:r>
            <a:r>
              <a:rPr lang="zh-TW" altLang="en-US" dirty="0" smtClean="0">
                <a:latin typeface="+mj-ea"/>
                <a:ea typeface="+mj-ea"/>
              </a:rPr>
              <a:t>不會撞到障礙物，如自己的身體或四周的牆壁</a:t>
            </a:r>
            <a:endParaRPr lang="en-US" altLang="zh-TW" dirty="0" smtClean="0">
              <a:latin typeface="+mj-ea"/>
              <a:ea typeface="+mj-ea"/>
            </a:endParaRPr>
          </a:p>
          <a:p>
            <a:pPr lvl="1"/>
            <a:r>
              <a:rPr lang="en-US" altLang="zh-TW" dirty="0" smtClean="0">
                <a:latin typeface="+mj-ea"/>
                <a:ea typeface="+mj-ea"/>
              </a:rPr>
              <a:t>3.</a:t>
            </a:r>
            <a:r>
              <a:rPr lang="zh-TW" altLang="en-US" dirty="0" smtClean="0">
                <a:latin typeface="+mj-ea"/>
                <a:ea typeface="+mj-ea"/>
              </a:rPr>
              <a:t>如果有多個選擇則走離食物最遠的那個</a:t>
            </a:r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82153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+mj-ea"/>
              </a:rPr>
              <a:t>策略前提的</a:t>
            </a:r>
            <a:r>
              <a:rPr lang="zh-TW" altLang="en-US" b="1" dirty="0" smtClean="0">
                <a:latin typeface="+mj-ea"/>
              </a:rPr>
              <a:t>特例</a:t>
            </a:r>
            <a:r>
              <a:rPr lang="en-US" altLang="zh-TW" b="1" dirty="0" smtClean="0">
                <a:latin typeface="+mj-ea"/>
              </a:rPr>
              <a:t>I</a:t>
            </a:r>
            <a:endParaRPr lang="zh-TW" altLang="en-US" b="1" dirty="0">
              <a:latin typeface="+mj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1" y="2556932"/>
            <a:ext cx="6811107" cy="3457006"/>
          </a:xfrm>
        </p:spPr>
        <p:txBody>
          <a:bodyPr/>
          <a:lstStyle/>
          <a:p>
            <a:r>
              <a:rPr lang="zh-TW" altLang="en-US" dirty="0" smtClean="0">
                <a:latin typeface="+mj-ea"/>
                <a:ea typeface="+mj-ea"/>
              </a:rPr>
              <a:t>在前面有提到所有策略的前提是做完動作後要能看見尾巴，但即使達成此條件也會有導致貪吃蛇死亡的狀況，如右圖。</a:t>
            </a:r>
            <a:endParaRPr lang="en-US" altLang="zh-TW" dirty="0" smtClean="0">
              <a:latin typeface="+mj-ea"/>
              <a:ea typeface="+mj-ea"/>
            </a:endParaRPr>
          </a:p>
          <a:p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en-US" dirty="0" smtClean="0">
                <a:latin typeface="+mj-ea"/>
                <a:ea typeface="+mj-ea"/>
              </a:rPr>
              <a:t>為此，當我們吃完東西後檢查是否看的到尾巴，要把頭尾距離為</a:t>
            </a:r>
            <a:r>
              <a:rPr lang="en-US" altLang="zh-TW" dirty="0" smtClean="0">
                <a:latin typeface="+mj-ea"/>
                <a:ea typeface="+mj-ea"/>
              </a:rPr>
              <a:t>1</a:t>
            </a:r>
            <a:r>
              <a:rPr lang="zh-TW" altLang="en-US" dirty="0" smtClean="0">
                <a:latin typeface="+mj-ea"/>
                <a:ea typeface="+mj-ea"/>
              </a:rPr>
              <a:t>的路徑解給刪除。</a:t>
            </a:r>
            <a:endParaRPr lang="en-US" altLang="zh-TW" dirty="0" smtClean="0">
              <a:latin typeface="+mj-ea"/>
              <a:ea typeface="+mj-ea"/>
            </a:endParaRPr>
          </a:p>
        </p:txBody>
      </p:sp>
      <p:grpSp>
        <p:nvGrpSpPr>
          <p:cNvPr id="7" name="群組 6"/>
          <p:cNvGrpSpPr/>
          <p:nvPr/>
        </p:nvGrpSpPr>
        <p:grpSpPr>
          <a:xfrm rot="5400000">
            <a:off x="7940252" y="3614437"/>
            <a:ext cx="3668022" cy="1553012"/>
            <a:chOff x="3592249" y="3614231"/>
            <a:chExt cx="4457634" cy="1783076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2249" y="3614232"/>
              <a:ext cx="1780140" cy="1780140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6806" y="3614231"/>
              <a:ext cx="1783077" cy="1783076"/>
            </a:xfrm>
            <a:prstGeom prst="rect">
              <a:avLst/>
            </a:prstGeom>
          </p:spPr>
        </p:pic>
        <p:sp>
          <p:nvSpPr>
            <p:cNvPr id="6" name="向右箭號 5"/>
            <p:cNvSpPr/>
            <p:nvPr/>
          </p:nvSpPr>
          <p:spPr>
            <a:xfrm>
              <a:off x="5497542" y="4300863"/>
              <a:ext cx="644111" cy="348804"/>
            </a:xfrm>
            <a:prstGeom prst="rightArrow">
              <a:avLst>
                <a:gd name="adj1" fmla="val 50000"/>
                <a:gd name="adj2" fmla="val 110485"/>
              </a:avLst>
            </a:prstGeom>
            <a:solidFill>
              <a:schemeClr val="tx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4897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導致無法完美吃完的狀況</a:t>
            </a:r>
            <a:r>
              <a:rPr lang="en-US" altLang="zh-TW" b="1" dirty="0" smtClean="0"/>
              <a:t>I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1" y="2556932"/>
            <a:ext cx="6538545" cy="3318936"/>
          </a:xfrm>
        </p:spPr>
        <p:txBody>
          <a:bodyPr/>
          <a:lstStyle/>
          <a:p>
            <a:r>
              <a:rPr lang="zh-TW" altLang="en-US" dirty="0" smtClean="0"/>
              <a:t>當連續兩個食物出現在隔壁時，將有可能讓原本能走的路被封死，如右圖</a:t>
            </a:r>
            <a:endParaRPr lang="en-US" altLang="zh-TW" dirty="0" smtClean="0"/>
          </a:p>
          <a:p>
            <a:r>
              <a:rPr lang="zh-TW" altLang="en-US" dirty="0" smtClean="0"/>
              <a:t>為此必須在生成食物上做特例處理，使其不會發生。</a:t>
            </a:r>
            <a:endParaRPr lang="en-US" altLang="zh-TW" dirty="0" smtClean="0"/>
          </a:p>
          <a:p>
            <a:r>
              <a:rPr lang="zh-TW" altLang="en-US" dirty="0" smtClean="0"/>
              <a:t>不過接近終盤時格子變少可能會導致沒法壁面生成在隔壁，進而導致遊戲結束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055" y="2669229"/>
            <a:ext cx="1328800" cy="1328800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 rot="5400000">
            <a:off x="9067447" y="4229359"/>
            <a:ext cx="530015" cy="303799"/>
          </a:xfrm>
          <a:prstGeom prst="rightArrow">
            <a:avLst>
              <a:gd name="adj1" fmla="val 50000"/>
              <a:gd name="adj2" fmla="val 110485"/>
            </a:avLst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055" y="4721871"/>
            <a:ext cx="1328800" cy="13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532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程式結果</a:t>
            </a:r>
            <a:endParaRPr lang="zh-TW" altLang="en-US" b="1" dirty="0"/>
          </a:p>
        </p:txBody>
      </p:sp>
      <p:pic>
        <p:nvPicPr>
          <p:cNvPr id="8" name="The_Snake 2021-01-11 01-17-5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37063" y="2557463"/>
            <a:ext cx="3317875" cy="3317875"/>
          </a:xfrm>
        </p:spPr>
      </p:pic>
    </p:spTree>
    <p:extLst>
      <p:ext uri="{BB962C8B-B14F-4D97-AF65-F5344CB8AC3E}">
        <p14:creationId xmlns:p14="http://schemas.microsoft.com/office/powerpoint/2010/main" val="39865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 smtClean="0">
                <a:latin typeface="+mj-ea"/>
              </a:rPr>
              <a:t>Github</a:t>
            </a:r>
            <a:r>
              <a:rPr lang="zh-TW" altLang="en-US" b="1" dirty="0" smtClean="0">
                <a:latin typeface="+mj-ea"/>
              </a:rPr>
              <a:t>連結</a:t>
            </a:r>
            <a:endParaRPr lang="zh-TW" altLang="en-US" b="1" dirty="0">
              <a:latin typeface="+mj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2" y="3040509"/>
            <a:ext cx="9601196" cy="581922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+mj-ea"/>
                <a:ea typeface="+mj-ea"/>
              </a:rPr>
              <a:t>https://</a:t>
            </a:r>
            <a:r>
              <a:rPr lang="en-US" altLang="zh-TW" dirty="0" smtClean="0">
                <a:latin typeface="+mj-ea"/>
                <a:ea typeface="+mj-ea"/>
              </a:rPr>
              <a:t>github.com/sa3214105/The-Snake</a:t>
            </a:r>
          </a:p>
        </p:txBody>
      </p:sp>
      <p:pic>
        <p:nvPicPr>
          <p:cNvPr id="1026" name="Picture 2" descr="http://s05.calm9.com/qrcode/2021-01/MU894U2HM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845" y="3686661"/>
            <a:ext cx="2262309" cy="226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665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688980" y="2532185"/>
            <a:ext cx="68140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b="1" dirty="0" smtClean="0">
                <a:latin typeface="+mj-ea"/>
                <a:ea typeface="+mj-ea"/>
              </a:rPr>
              <a:t>報告結束</a:t>
            </a:r>
            <a:endParaRPr lang="en-US" altLang="zh-TW" sz="6000" b="1" dirty="0" smtClean="0">
              <a:latin typeface="+mj-ea"/>
              <a:ea typeface="+mj-ea"/>
            </a:endParaRPr>
          </a:p>
          <a:p>
            <a:pPr algn="ctr"/>
            <a:r>
              <a:rPr lang="zh-TW" altLang="en-US" sz="4000" b="1" dirty="0" smtClean="0">
                <a:latin typeface="+mj-ea"/>
                <a:ea typeface="+mj-ea"/>
              </a:rPr>
              <a:t>謝謝各位的</a:t>
            </a:r>
            <a:r>
              <a:rPr lang="zh-TW" altLang="en-US" sz="4000" b="1" dirty="0">
                <a:latin typeface="+mj-ea"/>
                <a:ea typeface="+mj-ea"/>
              </a:rPr>
              <a:t>聆聽</a:t>
            </a:r>
          </a:p>
        </p:txBody>
      </p:sp>
    </p:spTree>
    <p:extLst>
      <p:ext uri="{BB962C8B-B14F-4D97-AF65-F5344CB8AC3E}">
        <p14:creationId xmlns:p14="http://schemas.microsoft.com/office/powerpoint/2010/main" val="2494186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遊戲介紹及規則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1" y="2556932"/>
            <a:ext cx="5026268" cy="3318936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+mj-ea"/>
                <a:ea typeface="+mj-ea"/>
              </a:rPr>
              <a:t>貪食蛇（</a:t>
            </a:r>
            <a:r>
              <a:rPr lang="en-US" altLang="zh-TW" dirty="0">
                <a:latin typeface="+mj-ea"/>
                <a:ea typeface="+mj-ea"/>
              </a:rPr>
              <a:t>Snake</a:t>
            </a:r>
            <a:r>
              <a:rPr lang="zh-TW" altLang="en-US" dirty="0">
                <a:latin typeface="+mj-ea"/>
                <a:ea typeface="+mj-ea"/>
              </a:rPr>
              <a:t>）是一個起源於</a:t>
            </a:r>
            <a:r>
              <a:rPr lang="en-US" altLang="zh-TW" dirty="0">
                <a:latin typeface="+mj-ea"/>
                <a:ea typeface="+mj-ea"/>
              </a:rPr>
              <a:t>1976</a:t>
            </a:r>
            <a:r>
              <a:rPr lang="zh-TW" altLang="en-US" dirty="0">
                <a:latin typeface="+mj-ea"/>
                <a:ea typeface="+mj-ea"/>
              </a:rPr>
              <a:t>年</a:t>
            </a:r>
            <a:r>
              <a:rPr lang="zh-TW" altLang="en-US" dirty="0" smtClean="0">
                <a:latin typeface="+mj-ea"/>
                <a:ea typeface="+mj-ea"/>
              </a:rPr>
              <a:t>的接機遊戲。</a:t>
            </a:r>
            <a:r>
              <a:rPr lang="zh-TW" altLang="en-US" dirty="0">
                <a:latin typeface="+mj-ea"/>
                <a:ea typeface="+mj-ea"/>
              </a:rPr>
              <a:t>此類遊戲在</a:t>
            </a:r>
            <a:r>
              <a:rPr lang="en-US" altLang="zh-TW" dirty="0">
                <a:latin typeface="+mj-ea"/>
                <a:ea typeface="+mj-ea"/>
              </a:rPr>
              <a:t>1990</a:t>
            </a:r>
            <a:r>
              <a:rPr lang="zh-TW" altLang="en-US" dirty="0">
                <a:latin typeface="+mj-ea"/>
                <a:ea typeface="+mj-ea"/>
              </a:rPr>
              <a:t>年代由於一些具有小型螢幕的行動電話的引入而再度流行起來，在現在的手機上基本都可安裝此小遊戲。版本亦有所</a:t>
            </a:r>
            <a:r>
              <a:rPr lang="zh-TW" altLang="en-US" dirty="0" smtClean="0">
                <a:latin typeface="+mj-ea"/>
                <a:ea typeface="+mj-ea"/>
              </a:rPr>
              <a:t>不同</a:t>
            </a:r>
            <a:endParaRPr lang="en-US" altLang="zh-TW" dirty="0" smtClean="0">
              <a:latin typeface="+mj-ea"/>
              <a:ea typeface="+mj-ea"/>
            </a:endParaRPr>
          </a:p>
        </p:txBody>
      </p:sp>
      <p:pic>
        <p:nvPicPr>
          <p:cNvPr id="1029" name="Picture 5" descr="https://upload.wikimedia.org/wikipedia/commons/1/18/Cgasnak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598" y="2760784"/>
            <a:ext cx="4030219" cy="3024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101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遊戲規則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1" y="2556932"/>
            <a:ext cx="5219699" cy="3318936"/>
          </a:xfrm>
        </p:spPr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在遊戲中，玩家操控一條細長的直線（俗稱</a:t>
            </a:r>
            <a:r>
              <a:rPr lang="zh-TW" altLang="en-US" dirty="0" smtClean="0">
                <a:latin typeface="+mj-ea"/>
                <a:ea typeface="+mj-ea"/>
              </a:rPr>
              <a:t>蛇）</a:t>
            </a:r>
            <a:r>
              <a:rPr lang="zh-TW" altLang="en-US" dirty="0">
                <a:latin typeface="+mj-ea"/>
                <a:ea typeface="+mj-ea"/>
              </a:rPr>
              <a:t>，它會不停前進，玩家只能操控蛇的頭部朝向（上下左右），一路拾起觸碰到</a:t>
            </a:r>
            <a:r>
              <a:rPr lang="zh-TW" altLang="en-US" dirty="0" smtClean="0">
                <a:latin typeface="+mj-ea"/>
                <a:ea typeface="+mj-ea"/>
              </a:rPr>
              <a:t>之食物</a:t>
            </a:r>
            <a:r>
              <a:rPr lang="zh-TW" altLang="en-US" dirty="0">
                <a:latin typeface="+mj-ea"/>
                <a:ea typeface="+mj-ea"/>
              </a:rPr>
              <a:t>（或稱作「豆」），並要避免觸碰到自身或者其他障礙物。每次貪食蛇吃掉一件食物，它的身體便增長一些</a:t>
            </a:r>
            <a:r>
              <a:rPr lang="zh-TW" altLang="en-US" dirty="0" smtClean="0">
                <a:latin typeface="+mj-ea"/>
                <a:ea typeface="+mj-ea"/>
              </a:rPr>
              <a:t>。</a:t>
            </a:r>
            <a:endParaRPr lang="zh-TW" altLang="en-US" dirty="0">
              <a:latin typeface="+mj-ea"/>
              <a:ea typeface="+mj-ea"/>
            </a:endParaRPr>
          </a:p>
        </p:txBody>
      </p:sp>
      <p:pic>
        <p:nvPicPr>
          <p:cNvPr id="2050" name="Picture 2" descr="微软72亿美元收购诺基亚却没有得到贪吃蛇- 游戏葡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342" y="2723465"/>
            <a:ext cx="3957273" cy="298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115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動</a:t>
            </a:r>
            <a:r>
              <a:rPr lang="zh-TW" altLang="en-US" b="1" dirty="0" smtClean="0"/>
              <a:t>機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+mj-ea"/>
                <a:ea typeface="+mj-ea"/>
              </a:rPr>
              <a:t>在那個智慧型手機還沒普及的時代，貪吃蛇是一個大家耳熟能詳的按鍵手機遊戲，也陪我度過了許多課餘閒暇時光，但往往玩到一定長度，便會移動困難，甚至產生作繭自縛的慘狀，最終結束遊戲。為此，我希望能結合課堂上所學習的各式搜尋演算法，開發出自動玩遊戲的演算法，並最終的將整個畫面填滿。</a:t>
            </a:r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3071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使</a:t>
            </a:r>
            <a:r>
              <a:rPr lang="zh-TW" altLang="en-US" b="1" dirty="0"/>
              <a:t>用</a:t>
            </a:r>
            <a:r>
              <a:rPr lang="zh-TW" altLang="en-US" b="1" dirty="0" smtClean="0"/>
              <a:t>工具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>
                <a:latin typeface="+mj-ea"/>
                <a:ea typeface="+mj-ea"/>
              </a:rPr>
              <a:t>C++</a:t>
            </a:r>
          </a:p>
          <a:p>
            <a:r>
              <a:rPr lang="en-US" altLang="zh-TW" b="1" dirty="0" smtClean="0">
                <a:latin typeface="+mj-ea"/>
                <a:ea typeface="+mj-ea"/>
              </a:rPr>
              <a:t>QT</a:t>
            </a:r>
          </a:p>
          <a:p>
            <a:r>
              <a:rPr lang="en-US" altLang="zh-TW" b="1" dirty="0" smtClean="0">
                <a:latin typeface="+mj-ea"/>
                <a:ea typeface="+mj-ea"/>
              </a:rPr>
              <a:t>Visual Studio</a:t>
            </a:r>
          </a:p>
        </p:txBody>
      </p:sp>
    </p:spTree>
    <p:extLst>
      <p:ext uri="{BB962C8B-B14F-4D97-AF65-F5344CB8AC3E}">
        <p14:creationId xmlns:p14="http://schemas.microsoft.com/office/powerpoint/2010/main" val="42090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挑戰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1" y="2556932"/>
            <a:ext cx="3584330" cy="3318936"/>
          </a:xfrm>
        </p:spPr>
        <p:txBody>
          <a:bodyPr/>
          <a:lstStyle/>
          <a:p>
            <a:r>
              <a:rPr lang="en-US" altLang="zh-TW" dirty="0" smtClean="0">
                <a:latin typeface="+mj-ea"/>
                <a:ea typeface="+mj-ea"/>
              </a:rPr>
              <a:t>C++ </a:t>
            </a:r>
            <a:r>
              <a:rPr lang="en-US" altLang="zh-TW" dirty="0" err="1" smtClean="0">
                <a:latin typeface="+mj-ea"/>
                <a:ea typeface="+mj-ea"/>
              </a:rPr>
              <a:t>Gui</a:t>
            </a:r>
            <a:r>
              <a:rPr lang="zh-TW" altLang="en-US" dirty="0" smtClean="0">
                <a:latin typeface="+mj-ea"/>
                <a:ea typeface="+mj-ea"/>
              </a:rPr>
              <a:t>程式的實作</a:t>
            </a:r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在</a:t>
            </a:r>
            <a:r>
              <a:rPr lang="zh-TW" altLang="en-US" dirty="0" smtClean="0">
                <a:latin typeface="+mj-ea"/>
                <a:ea typeface="+mj-ea"/>
              </a:rPr>
              <a:t>被身體遮擋所有可行路徑時，貪吃蛇的移動方向</a:t>
            </a:r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en-US" dirty="0" smtClean="0">
                <a:latin typeface="+mj-ea"/>
                <a:ea typeface="+mj-ea"/>
              </a:rPr>
              <a:t>在盡可能短的時間內完成</a:t>
            </a:r>
            <a:r>
              <a:rPr lang="zh-TW" altLang="en-US" dirty="0">
                <a:latin typeface="+mj-ea"/>
                <a:ea typeface="+mj-ea"/>
              </a:rPr>
              <a:t>盡量</a:t>
            </a:r>
            <a:r>
              <a:rPr lang="zh-TW" altLang="en-US" dirty="0" smtClean="0">
                <a:latin typeface="+mj-ea"/>
                <a:ea typeface="+mj-ea"/>
              </a:rPr>
              <a:t>填滿螢幕</a:t>
            </a:r>
            <a:endParaRPr lang="en-US" altLang="zh-TW" dirty="0" smtClean="0">
              <a:solidFill>
                <a:srgbClr val="FF0000"/>
              </a:solidFill>
              <a:latin typeface="+mj-ea"/>
              <a:ea typeface="+mj-ea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5177326" y="2814333"/>
            <a:ext cx="2857500" cy="2618026"/>
            <a:chOff x="1448044" y="3712491"/>
            <a:chExt cx="2857500" cy="2618026"/>
          </a:xfrm>
        </p:grpSpPr>
        <p:pic>
          <p:nvPicPr>
            <p:cNvPr id="1026" name="Picture 2" descr="https://images2015.cnblogs.com/blog/744866/201607/744866-20160714075447295-1846452389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8044" y="3712491"/>
              <a:ext cx="2857500" cy="218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文字方塊 3"/>
            <p:cNvSpPr txBox="1"/>
            <p:nvPr/>
          </p:nvSpPr>
          <p:spPr>
            <a:xfrm>
              <a:off x="1688123" y="5961185"/>
              <a:ext cx="21629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/>
                <a:t>身體阻擋所有路徑</a:t>
              </a:r>
              <a:endParaRPr lang="zh-TW" altLang="en-US" dirty="0"/>
            </a:p>
          </p:txBody>
        </p:sp>
      </p:grpSp>
      <p:pic>
        <p:nvPicPr>
          <p:cNvPr id="1028" name="Picture 4" descr="https://img-blog.csdn.net/20140227141904593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421" y="2693056"/>
            <a:ext cx="2446948" cy="253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9063525" y="5310426"/>
            <a:ext cx="2162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填滿</a:t>
            </a:r>
            <a:r>
              <a:rPr lang="zh-TW" altLang="en-US" dirty="0"/>
              <a:t>螢幕</a:t>
            </a:r>
          </a:p>
        </p:txBody>
      </p:sp>
    </p:spTree>
    <p:extLst>
      <p:ext uri="{BB962C8B-B14F-4D97-AF65-F5344CB8AC3E}">
        <p14:creationId xmlns:p14="http://schemas.microsoft.com/office/powerpoint/2010/main" val="177693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參考的現成做法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贪吃蛇 </a:t>
            </a:r>
            <a:r>
              <a:rPr lang="en-US" altLang="zh-TW" dirty="0">
                <a:latin typeface="+mj-ea"/>
                <a:ea typeface="+mj-ea"/>
              </a:rPr>
              <a:t>AI </a:t>
            </a:r>
            <a:r>
              <a:rPr lang="zh-TW" altLang="en-US" dirty="0">
                <a:latin typeface="+mj-ea"/>
                <a:ea typeface="+mj-ea"/>
              </a:rPr>
              <a:t>的实现 </a:t>
            </a:r>
            <a:r>
              <a:rPr lang="en-US" altLang="zh-TW" dirty="0">
                <a:latin typeface="+mj-ea"/>
                <a:ea typeface="+mj-ea"/>
              </a:rPr>
              <a:t>snake </a:t>
            </a:r>
            <a:r>
              <a:rPr lang="en-US" altLang="zh-TW" dirty="0" smtClean="0">
                <a:latin typeface="+mj-ea"/>
                <a:ea typeface="+mj-ea"/>
              </a:rPr>
              <a:t>AI</a:t>
            </a:r>
            <a:endParaRPr lang="en-US" altLang="zh-TW" dirty="0" smtClean="0">
              <a:latin typeface="+mj-ea"/>
              <a:ea typeface="+mj-ea"/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www.waitingfy.com/archives/951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2052" name="Picture 4" descr="http://s05.calm9.com/qrcode/2021-01/7IB9Z9RE1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275" y="2556932"/>
            <a:ext cx="1514963" cy="151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242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策略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*</a:t>
            </a:r>
            <a:r>
              <a:rPr lang="zh-TW" altLang="en-US" dirty="0" smtClean="0">
                <a:solidFill>
                  <a:srgbClr val="FF0000"/>
                </a:solidFill>
                <a:latin typeface="+mj-ea"/>
                <a:ea typeface="+mj-ea"/>
              </a:rPr>
              <a:t>所有策略的前提為</a:t>
            </a:r>
            <a:endParaRPr lang="en-US" altLang="zh-TW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marL="457200" lvl="1" indent="0">
              <a:buNone/>
            </a:pPr>
            <a:r>
              <a:rPr lang="zh-TW" altLang="en-US" dirty="0" smtClean="0">
                <a:solidFill>
                  <a:srgbClr val="FF0000"/>
                </a:solidFill>
                <a:latin typeface="+mj-ea"/>
                <a:ea typeface="+mj-ea"/>
              </a:rPr>
              <a:t>在作任何動作後一定要確保能夠能看到尾巴</a:t>
            </a:r>
            <a:endParaRPr lang="en-US" altLang="zh-TW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zh-TW" altLang="en-US" dirty="0" smtClean="0">
                <a:latin typeface="+mj-ea"/>
                <a:ea typeface="+mj-ea"/>
              </a:rPr>
              <a:t>策略</a:t>
            </a:r>
            <a:r>
              <a:rPr lang="en-US" altLang="zh-TW" dirty="0" smtClean="0">
                <a:latin typeface="+mj-ea"/>
                <a:ea typeface="+mj-ea"/>
              </a:rPr>
              <a:t>1.</a:t>
            </a:r>
            <a:r>
              <a:rPr lang="zh-TW" altLang="en-US" dirty="0" smtClean="0">
                <a:latin typeface="+mj-ea"/>
                <a:ea typeface="+mj-ea"/>
              </a:rPr>
              <a:t>當找到能吃到蘋果的路線，且能看到尾巴，則走該路線</a:t>
            </a:r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en-US" dirty="0" smtClean="0">
                <a:latin typeface="+mj-ea"/>
                <a:ea typeface="+mj-ea"/>
              </a:rPr>
              <a:t>策略</a:t>
            </a:r>
            <a:r>
              <a:rPr lang="en-US" altLang="zh-TW" dirty="0" smtClean="0">
                <a:latin typeface="+mj-ea"/>
                <a:ea typeface="+mj-ea"/>
              </a:rPr>
              <a:t>2.</a:t>
            </a:r>
            <a:r>
              <a:rPr lang="zh-TW" altLang="en-US" dirty="0" smtClean="0">
                <a:latin typeface="+mj-ea"/>
                <a:ea typeface="+mj-ea"/>
              </a:rPr>
              <a:t>當找不到路線，或搜尋過久，則開始漫遊，漫遊的條件為下</a:t>
            </a:r>
            <a:endParaRPr lang="en-US" altLang="zh-TW" dirty="0" smtClean="0">
              <a:latin typeface="+mj-ea"/>
              <a:ea typeface="+mj-ea"/>
            </a:endParaRPr>
          </a:p>
          <a:p>
            <a:pPr lvl="1"/>
            <a:r>
              <a:rPr lang="en-US" altLang="zh-TW" dirty="0" smtClean="0">
                <a:latin typeface="+mj-ea"/>
                <a:ea typeface="+mj-ea"/>
              </a:rPr>
              <a:t>1.</a:t>
            </a:r>
            <a:r>
              <a:rPr lang="zh-TW" altLang="en-US" dirty="0" smtClean="0">
                <a:latin typeface="+mj-ea"/>
                <a:ea typeface="+mj-ea"/>
              </a:rPr>
              <a:t>不會造成遊戲的結束，如撞牆、撞身體</a:t>
            </a:r>
            <a:endParaRPr lang="en-US" altLang="zh-TW" dirty="0" smtClean="0">
              <a:latin typeface="+mj-ea"/>
              <a:ea typeface="+mj-ea"/>
            </a:endParaRPr>
          </a:p>
          <a:p>
            <a:pPr lvl="1"/>
            <a:r>
              <a:rPr lang="en-US" altLang="zh-TW" dirty="0" smtClean="0">
                <a:latin typeface="+mj-ea"/>
                <a:ea typeface="+mj-ea"/>
              </a:rPr>
              <a:t>2.</a:t>
            </a:r>
            <a:r>
              <a:rPr lang="zh-TW" altLang="en-US" dirty="0" smtClean="0">
                <a:latin typeface="+mj-ea"/>
                <a:ea typeface="+mj-ea"/>
              </a:rPr>
              <a:t>若有多個方向則選擇離蘋果距離最遠的那個</a:t>
            </a:r>
            <a:endParaRPr lang="en-US" altLang="zh-TW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69774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其他補充作法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1" y="2556932"/>
            <a:ext cx="6916614" cy="3318936"/>
          </a:xfrm>
        </p:spPr>
        <p:txBody>
          <a:bodyPr/>
          <a:lstStyle/>
          <a:p>
            <a:r>
              <a:rPr lang="en-US" altLang="zh-TW" sz="2000" dirty="0" err="1">
                <a:solidFill>
                  <a:srgbClr val="292929"/>
                </a:solidFill>
                <a:latin typeface="+mj-ea"/>
                <a:ea typeface="+mj-ea"/>
              </a:rPr>
              <a:t>Slitherin</a:t>
            </a:r>
            <a:r>
              <a:rPr lang="en-US" altLang="zh-TW" sz="2000" dirty="0">
                <a:solidFill>
                  <a:srgbClr val="292929"/>
                </a:solidFill>
                <a:latin typeface="+mj-ea"/>
                <a:ea typeface="+mj-ea"/>
              </a:rPr>
              <a:t> - Solving the Classic Game of </a:t>
            </a:r>
            <a:r>
              <a:rPr lang="en-US" altLang="zh-TW" sz="2000" dirty="0" smtClean="0">
                <a:solidFill>
                  <a:srgbClr val="292929"/>
                </a:solidFill>
                <a:latin typeface="+mj-ea"/>
                <a:ea typeface="+mj-ea"/>
              </a:rPr>
              <a:t>Snake</a:t>
            </a:r>
            <a:r>
              <a:rPr lang="zh-TW" altLang="en-US" sz="2000" dirty="0">
                <a:solidFill>
                  <a:srgbClr val="292929"/>
                </a:solidFill>
                <a:latin typeface="+mj-ea"/>
                <a:ea typeface="+mj-ea"/>
              </a:rPr>
              <a:t> </a:t>
            </a:r>
            <a:r>
              <a:rPr lang="en-US" altLang="zh-TW" sz="2000" dirty="0">
                <a:solidFill>
                  <a:srgbClr val="292929"/>
                </a:solidFill>
                <a:latin typeface="+mj-ea"/>
                <a:ea typeface="+mj-ea"/>
              </a:rPr>
              <a:t>with </a:t>
            </a:r>
            <a:r>
              <a:rPr lang="en-US" altLang="zh-TW" sz="2000" dirty="0" smtClean="0">
                <a:solidFill>
                  <a:srgbClr val="292929"/>
                </a:solidFill>
                <a:latin typeface="+mj-ea"/>
                <a:ea typeface="+mj-ea"/>
              </a:rPr>
              <a:t>AI</a:t>
            </a:r>
            <a:r>
              <a:rPr lang="zh-TW" altLang="en-US" sz="2000" dirty="0" smtClean="0">
                <a:solidFill>
                  <a:srgbClr val="292929"/>
                </a:solidFill>
                <a:latin typeface="+mj-ea"/>
                <a:ea typeface="+mj-ea"/>
              </a:rPr>
              <a:t> </a:t>
            </a:r>
            <a:r>
              <a:rPr lang="en-US" altLang="zh-TW" sz="2000" dirty="0" smtClean="0">
                <a:solidFill>
                  <a:srgbClr val="292929"/>
                </a:solidFill>
                <a:latin typeface="+mj-ea"/>
                <a:ea typeface="+mj-ea"/>
              </a:rPr>
              <a:t>(</a:t>
            </a:r>
            <a:r>
              <a:rPr lang="en-US" altLang="zh-TW" sz="2000" dirty="0">
                <a:solidFill>
                  <a:srgbClr val="292929"/>
                </a:solidFill>
                <a:latin typeface="+mj-ea"/>
                <a:ea typeface="+mj-ea"/>
              </a:rPr>
              <a:t>Part 1: Domain Specific - {</a:t>
            </a:r>
            <a:r>
              <a:rPr lang="en-US" altLang="zh-TW" sz="2000" dirty="0" err="1">
                <a:solidFill>
                  <a:srgbClr val="292929"/>
                </a:solidFill>
                <a:latin typeface="+mj-ea"/>
                <a:ea typeface="+mj-ea"/>
              </a:rPr>
              <a:t>Shortest,Longest</a:t>
            </a:r>
            <a:r>
              <a:rPr lang="en-US" altLang="zh-TW" sz="2000" dirty="0">
                <a:solidFill>
                  <a:srgbClr val="292929"/>
                </a:solidFill>
                <a:latin typeface="+mj-ea"/>
                <a:ea typeface="+mj-ea"/>
              </a:rPr>
              <a:t>}Path, Hamiltonian Cycle, DNN</a:t>
            </a:r>
            <a:r>
              <a:rPr lang="en-US" altLang="zh-TW" sz="2000" dirty="0" smtClean="0">
                <a:solidFill>
                  <a:srgbClr val="292929"/>
                </a:solidFill>
                <a:latin typeface="+mj-ea"/>
                <a:ea typeface="+mj-ea"/>
              </a:rPr>
              <a:t>)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towardsdatascience.com/slitherin-solving-the-classic-game-of-snake-with-ai-part-1-domain-specific-solvers-d1f5a5ccd635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3"/>
              </a:rPr>
              <a:t>https://</a:t>
            </a:r>
            <a:r>
              <a:rPr lang="en-US" altLang="zh-TW" dirty="0" smtClean="0">
                <a:hlinkClick r:id="rId3"/>
              </a:rPr>
              <a:t>towardsdatascience.com/slitherin-solving-the-classic-game-of-snake-with-ai-part-2-general-purpose-random-monte-25dc0dd4c4cf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3076" name="Picture 4" descr="http://s05.calm9.com/qrcode/2021-01/TCCJTPFM8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015" y="3134701"/>
            <a:ext cx="2193436" cy="219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089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有機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有機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668</TotalTime>
  <Words>826</Words>
  <Application>Microsoft Office PowerPoint</Application>
  <PresentationFormat>寬螢幕</PresentationFormat>
  <Paragraphs>67</Paragraphs>
  <Slides>18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3" baseType="lpstr">
      <vt:lpstr>微軟正黑體</vt:lpstr>
      <vt:lpstr>新細明體</vt:lpstr>
      <vt:lpstr>Arial</vt:lpstr>
      <vt:lpstr>Garamond</vt:lpstr>
      <vt:lpstr>有機</vt:lpstr>
      <vt:lpstr>期末專題報告 題目:貪吃蛇遊戲及其Ai演算法</vt:lpstr>
      <vt:lpstr>遊戲介紹及規則</vt:lpstr>
      <vt:lpstr>遊戲規則</vt:lpstr>
      <vt:lpstr>動機</vt:lpstr>
      <vt:lpstr>使用工具</vt:lpstr>
      <vt:lpstr>挑戰</vt:lpstr>
      <vt:lpstr>參考的現成做法</vt:lpstr>
      <vt:lpstr>策略</vt:lpstr>
      <vt:lpstr>其他補充作法</vt:lpstr>
      <vt:lpstr>PowerPoint 簡報</vt:lpstr>
      <vt:lpstr>程式介紹</vt:lpstr>
      <vt:lpstr>找尾巴以及找食物的演算法</vt:lpstr>
      <vt:lpstr>漫遊的演算法</vt:lpstr>
      <vt:lpstr>策略前提的特例I</vt:lpstr>
      <vt:lpstr>導致無法完美吃完的狀況I</vt:lpstr>
      <vt:lpstr>程式結果</vt:lpstr>
      <vt:lpstr>Github連結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期中專題提案 題目:貪吃蛇遊戲及電腦自動遊玩</dc:title>
  <dc:creator>秉榮 鍾</dc:creator>
  <cp:lastModifiedBy>秉榮 鍾</cp:lastModifiedBy>
  <cp:revision>26</cp:revision>
  <dcterms:created xsi:type="dcterms:W3CDTF">2020-11-12T12:02:22Z</dcterms:created>
  <dcterms:modified xsi:type="dcterms:W3CDTF">2021-01-10T17:28:46Z</dcterms:modified>
</cp:coreProperties>
</file>